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9" r:id="rId4"/>
    <p:sldId id="261" r:id="rId5"/>
    <p:sldId id="263" r:id="rId6"/>
    <p:sldId id="264" r:id="rId7"/>
    <p:sldId id="262" r:id="rId8"/>
    <p:sldId id="306" r:id="rId9"/>
    <p:sldId id="265" r:id="rId10"/>
    <p:sldId id="266" r:id="rId11"/>
    <p:sldId id="280" r:id="rId12"/>
    <p:sldId id="268" r:id="rId13"/>
    <p:sldId id="272" r:id="rId14"/>
    <p:sldId id="284" r:id="rId15"/>
    <p:sldId id="303" r:id="rId16"/>
    <p:sldId id="281" r:id="rId17"/>
    <p:sldId id="282" r:id="rId18"/>
    <p:sldId id="304" r:id="rId19"/>
    <p:sldId id="270" r:id="rId20"/>
    <p:sldId id="267" r:id="rId21"/>
    <p:sldId id="278" r:id="rId22"/>
    <p:sldId id="305" r:id="rId23"/>
    <p:sldId id="292" r:id="rId24"/>
    <p:sldId id="294" r:id="rId25"/>
    <p:sldId id="301" r:id="rId26"/>
    <p:sldId id="302" r:id="rId27"/>
    <p:sldId id="299" r:id="rId28"/>
    <p:sldId id="286" r:id="rId29"/>
    <p:sldId id="285" r:id="rId30"/>
    <p:sldId id="290" r:id="rId31"/>
    <p:sldId id="291" r:id="rId32"/>
    <p:sldId id="298" r:id="rId33"/>
    <p:sldId id="295" r:id="rId34"/>
    <p:sldId id="297" r:id="rId35"/>
    <p:sldId id="296" r:id="rId36"/>
    <p:sldId id="289" r:id="rId37"/>
    <p:sldId id="307" r:id="rId38"/>
    <p:sldId id="288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6" d="100"/>
          <a:sy n="126" d="100"/>
        </p:scale>
        <p:origin x="-11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7C95-D1E1-417D-9B30-DEA9D06C250F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695F-F630-4A33-B0C8-4F65CE002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7C95-D1E1-417D-9B30-DEA9D06C250F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695F-F630-4A33-B0C8-4F65CE002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7C95-D1E1-417D-9B30-DEA9D06C250F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695F-F630-4A33-B0C8-4F65CE002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7C95-D1E1-417D-9B30-DEA9D06C250F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695F-F630-4A33-B0C8-4F65CE002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7C95-D1E1-417D-9B30-DEA9D06C250F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695F-F630-4A33-B0C8-4F65CE002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7C95-D1E1-417D-9B30-DEA9D06C250F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695F-F630-4A33-B0C8-4F65CE002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7C95-D1E1-417D-9B30-DEA9D06C250F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695F-F630-4A33-B0C8-4F65CE002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7C95-D1E1-417D-9B30-DEA9D06C250F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695F-F630-4A33-B0C8-4F65CE002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7C95-D1E1-417D-9B30-DEA9D06C250F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695F-F630-4A33-B0C8-4F65CE002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7C95-D1E1-417D-9B30-DEA9D06C250F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695F-F630-4A33-B0C8-4F65CE002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07C95-D1E1-417D-9B30-DEA9D06C250F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9695F-F630-4A33-B0C8-4F65CE002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07C95-D1E1-417D-9B30-DEA9D06C250F}" type="datetimeFigureOut">
              <a:rPr lang="en-US" smtClean="0"/>
              <a:pPr/>
              <a:t>4/5/2019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9695F-F630-4A33-B0C8-4F65CE002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mwpersons.com/old-radio/books/index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1"/>
            <a:ext cx="7772400" cy="2305050"/>
          </a:xfrm>
        </p:spPr>
        <p:txBody>
          <a:bodyPr>
            <a:normAutofit/>
          </a:bodyPr>
          <a:lstStyle/>
          <a:p>
            <a:r>
              <a:rPr lang="en-US" b="1" dirty="0" smtClean="0"/>
              <a:t>A Family History of Broadcasting </a:t>
            </a:r>
            <a:br>
              <a:rPr lang="en-US" b="1" dirty="0" smtClean="0"/>
            </a:br>
            <a:r>
              <a:rPr lang="en-US" b="1" dirty="0" smtClean="0"/>
              <a:t>in Minnesota and Wisconsin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By Mark W. Persons</a:t>
            </a:r>
          </a:p>
          <a:p>
            <a:r>
              <a:rPr lang="en-US" dirty="0" smtClean="0"/>
              <a:t>An Engineer’s Story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26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WMFG, Hibbing, MN</a:t>
            </a:r>
            <a:br>
              <a:rPr lang="en-US" dirty="0" smtClean="0"/>
            </a:br>
            <a:r>
              <a:rPr lang="en-US" dirty="0" err="1" smtClean="0"/>
              <a:t>Androy</a:t>
            </a:r>
            <a:r>
              <a:rPr lang="en-US" dirty="0" smtClean="0"/>
              <a:t> Hotel in 1938</a:t>
            </a:r>
            <a:endParaRPr lang="en-US" dirty="0"/>
          </a:p>
        </p:txBody>
      </p:sp>
      <p:pic>
        <p:nvPicPr>
          <p:cNvPr id="4" name="Content Placeholder 3" descr="WMFG-19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43200" y="457200"/>
            <a:ext cx="3486764" cy="4843515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88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The WEBC Transmitter, late 1940s</a:t>
            </a:r>
            <a:endParaRPr lang="en-US" dirty="0"/>
          </a:p>
        </p:txBody>
      </p:sp>
      <p:pic>
        <p:nvPicPr>
          <p:cNvPr id="4" name="Content Placeholder 3" descr="WEBC-Transmitter-early-1950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304800"/>
            <a:ext cx="6096000" cy="5478432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943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Stations built along the way for the Arrowhead Network include:</a:t>
            </a:r>
          </a:p>
          <a:p>
            <a:r>
              <a:rPr lang="en-US" sz="4000" dirty="0" smtClean="0"/>
              <a:t>WEBC Duluth, the Flagship Station</a:t>
            </a:r>
          </a:p>
          <a:p>
            <a:r>
              <a:rPr lang="en-US" sz="4000" dirty="0" smtClean="0"/>
              <a:t>WMFG AM, Hibbing, MN</a:t>
            </a:r>
          </a:p>
          <a:p>
            <a:r>
              <a:rPr lang="en-US" sz="4000" dirty="0" smtClean="0"/>
              <a:t>WEVE AM, Eveleth, MN</a:t>
            </a:r>
          </a:p>
          <a:p>
            <a:r>
              <a:rPr lang="en-US" sz="4000" dirty="0" smtClean="0"/>
              <a:t>WHMS AM, Hayward, WI</a:t>
            </a:r>
          </a:p>
          <a:p>
            <a:r>
              <a:rPr lang="en-US" sz="4000" dirty="0" smtClean="0"/>
              <a:t>WEAU AM, FM &amp; TV in Eau Claire, WI</a:t>
            </a:r>
          </a:p>
          <a:p>
            <a:r>
              <a:rPr lang="en-US" sz="4000" dirty="0" smtClean="0"/>
              <a:t>WISC AM, FM in Madison, WI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WELY in Ely, MN, 1000 W, 1450 KHz</a:t>
            </a:r>
            <a:br>
              <a:rPr lang="en-US" dirty="0" smtClean="0"/>
            </a:br>
            <a:r>
              <a:rPr lang="en-US" dirty="0" smtClean="0"/>
              <a:t>Built in 1954, this photo is from 1990s</a:t>
            </a:r>
            <a:endParaRPr lang="en-US" dirty="0"/>
          </a:p>
        </p:txBody>
      </p:sp>
      <p:pic>
        <p:nvPicPr>
          <p:cNvPr id="4" name="Content Placeholder 3" descr="WELY in 19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7086600" cy="4649706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mark-persons-jan-67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381000"/>
            <a:ext cx="7924800" cy="59458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867400"/>
            <a:ext cx="8229600" cy="838200"/>
          </a:xfrm>
        </p:spPr>
        <p:txBody>
          <a:bodyPr/>
          <a:lstStyle/>
          <a:p>
            <a:r>
              <a:rPr lang="en-US" dirty="0" smtClean="0"/>
              <a:t>U.S. Army, Ft. Monmouth, NJ</a:t>
            </a:r>
            <a:endParaRPr lang="en-US" dirty="0"/>
          </a:p>
        </p:txBody>
      </p:sp>
      <p:pic>
        <p:nvPicPr>
          <p:cNvPr id="5" name="Content Placeholder 4" descr="mark-teaching-1968-040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228600"/>
            <a:ext cx="7924800" cy="57363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U.S. Army Sergeant Vietnam 1968-69</a:t>
            </a:r>
            <a:endParaRPr lang="en-US" dirty="0"/>
          </a:p>
        </p:txBody>
      </p:sp>
      <p:pic>
        <p:nvPicPr>
          <p:cNvPr id="6" name="Content Placeholder 5" descr="vietn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76800" y="304800"/>
            <a:ext cx="3695700" cy="2574671"/>
          </a:xfrm>
        </p:spPr>
      </p:pic>
      <p:pic>
        <p:nvPicPr>
          <p:cNvPr id="7" name="Picture 6" descr="vietnam-avioni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99" y="228599"/>
            <a:ext cx="3733801" cy="2613661"/>
          </a:xfrm>
          <a:prstGeom prst="rect">
            <a:avLst/>
          </a:prstGeom>
        </p:spPr>
      </p:pic>
      <p:pic>
        <p:nvPicPr>
          <p:cNvPr id="8" name="Picture 7" descr="mohawk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2895600"/>
            <a:ext cx="3352800" cy="2574951"/>
          </a:xfrm>
          <a:prstGeom prst="rect">
            <a:avLst/>
          </a:prstGeom>
        </p:spPr>
      </p:pic>
      <p:pic>
        <p:nvPicPr>
          <p:cNvPr id="9" name="Picture 8" descr="huey-0605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039533"/>
            <a:ext cx="3992880" cy="22182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and Laurel Streets</a:t>
            </a:r>
            <a:endParaRPr lang="en-US" dirty="0"/>
          </a:p>
        </p:txBody>
      </p:sp>
      <p:pic>
        <p:nvPicPr>
          <p:cNvPr id="6" name="Content Placeholder 5" descr="KVBR-040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599" y="381000"/>
            <a:ext cx="7948383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KVBR in Brainerd, MN.  1970s</a:t>
            </a:r>
            <a:br>
              <a:rPr lang="en-US" dirty="0" smtClean="0"/>
            </a:br>
            <a:r>
              <a:rPr lang="en-US" dirty="0" smtClean="0"/>
              <a:t>1000 watts on 1340 KHz </a:t>
            </a:r>
            <a:endParaRPr lang="en-US" dirty="0"/>
          </a:p>
        </p:txBody>
      </p:sp>
      <p:pic>
        <p:nvPicPr>
          <p:cNvPr id="4" name="Content Placeholder 3" descr="KVBR-Main-studi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533400"/>
            <a:ext cx="8332072" cy="47348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57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Charlie Persons “The </a:t>
            </a:r>
            <a:r>
              <a:rPr lang="en-US" dirty="0"/>
              <a:t>F</a:t>
            </a:r>
            <a:r>
              <a:rPr lang="en-US" dirty="0" smtClean="0"/>
              <a:t>lying </a:t>
            </a:r>
            <a:r>
              <a:rPr lang="en-US" dirty="0" err="1" smtClean="0"/>
              <a:t>Broadcaster”in</a:t>
            </a:r>
            <a:r>
              <a:rPr lang="en-US" dirty="0" smtClean="0"/>
              <a:t> the 1970s  </a:t>
            </a:r>
            <a:r>
              <a:rPr lang="en-US" sz="1300" dirty="0" smtClean="0"/>
              <a:t>161.64 MHz</a:t>
            </a:r>
            <a:endParaRPr lang="en-US" sz="1300" dirty="0"/>
          </a:p>
        </p:txBody>
      </p:sp>
      <p:pic>
        <p:nvPicPr>
          <p:cNvPr id="4" name="Content Placeholder 3" descr="n8064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299765"/>
            <a:ext cx="7088562" cy="48818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181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 autobiography by Charles B. "Charlie" </a:t>
            </a:r>
            <a:r>
              <a:rPr lang="en-US" b="1" dirty="0" smtClean="0"/>
              <a:t>Persons(89)  1909 </a:t>
            </a:r>
            <a:r>
              <a:rPr lang="en-US" b="1" dirty="0"/>
              <a:t>to </a:t>
            </a:r>
            <a:r>
              <a:rPr lang="en-US" b="1" dirty="0" smtClean="0"/>
              <a:t>1998</a:t>
            </a:r>
            <a:endParaRPr lang="en-US" dirty="0"/>
          </a:p>
        </p:txBody>
      </p:sp>
      <p:pic>
        <p:nvPicPr>
          <p:cNvPr id="5" name="Content Placeholder 4" descr="boo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24200" y="381000"/>
            <a:ext cx="288162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00600"/>
            <a:ext cx="8229600" cy="1600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1992 photo at KVBR Radio in Brainerd, MN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June Persons (97) 1916 to 2013 </a:t>
            </a:r>
            <a:br>
              <a:rPr lang="en-US" sz="3600" dirty="0" smtClean="0"/>
            </a:br>
            <a:r>
              <a:rPr lang="en-US" sz="3600" dirty="0" smtClean="0"/>
              <a:t>Charlie Persons (89) 1909 to 1998</a:t>
            </a:r>
            <a:endParaRPr lang="en-US" sz="3600" dirty="0"/>
          </a:p>
        </p:txBody>
      </p:sp>
      <p:pic>
        <p:nvPicPr>
          <p:cNvPr id="4" name="Content Placeholder 3" descr="June-and-Charl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4600" y="228600"/>
            <a:ext cx="383104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495800"/>
            <a:ext cx="8229600" cy="19050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Broadcast engineers </a:t>
            </a:r>
            <a:br>
              <a:rPr lang="en-US" sz="5400" b="1" dirty="0" smtClean="0"/>
            </a:br>
            <a:r>
              <a:rPr lang="en-US" sz="5400" b="1" dirty="0" smtClean="0"/>
              <a:t>don’t climb towers!</a:t>
            </a:r>
            <a:endParaRPr lang="en-US" sz="5400" b="1" dirty="0"/>
          </a:p>
        </p:txBody>
      </p:sp>
      <p:pic>
        <p:nvPicPr>
          <p:cNvPr id="6" name="Content Placeholder 5" descr="tower-1-040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95799" y="304800"/>
            <a:ext cx="4410777" cy="3962400"/>
          </a:xfrm>
        </p:spPr>
      </p:pic>
      <p:pic>
        <p:nvPicPr>
          <p:cNvPr id="7" name="Picture 6" descr="tower-2-040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799" y="304800"/>
            <a:ext cx="4101755" cy="3962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15000"/>
            <a:ext cx="8229600" cy="9906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Antenna coupling network, KLOH-AM, Pipestone, MN.  9 KW day/430 W night.</a:t>
            </a:r>
            <a:endParaRPr lang="en-US" sz="3600" b="1" dirty="0"/>
          </a:p>
        </p:txBody>
      </p:sp>
      <p:pic>
        <p:nvPicPr>
          <p:cNvPr id="4" name="Content Placeholder 3" descr="KLOH-19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28599"/>
            <a:ext cx="7696200" cy="5307725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91200"/>
            <a:ext cx="8229600" cy="914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GMC all-wheel drive van, not a pickup!</a:t>
            </a:r>
            <a:endParaRPr lang="en-US" sz="3600" b="1" dirty="0"/>
          </a:p>
        </p:txBody>
      </p:sp>
      <p:pic>
        <p:nvPicPr>
          <p:cNvPr id="6" name="Content Placeholder 5" descr="van-with-Mar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28600"/>
            <a:ext cx="73152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$75,000 in tools and parts</a:t>
            </a:r>
            <a:endParaRPr lang="en-US" dirty="0"/>
          </a:p>
        </p:txBody>
      </p:sp>
      <p:pic>
        <p:nvPicPr>
          <p:cNvPr id="9" name="Content Placeholder 8" descr="van-rear-do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24400" y="1371600"/>
            <a:ext cx="3828996" cy="5106924"/>
          </a:xfrm>
        </p:spPr>
      </p:pic>
      <p:pic>
        <p:nvPicPr>
          <p:cNvPr id="10" name="Picture 9" descr="van-side-do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36" y="1371600"/>
            <a:ext cx="3848064" cy="5132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6248400" cy="2773362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So many transmitters, so little time.</a:t>
            </a:r>
            <a:endParaRPr lang="en-US" sz="4800" b="1" dirty="0"/>
          </a:p>
        </p:txBody>
      </p:sp>
      <p:pic>
        <p:nvPicPr>
          <p:cNvPr id="4" name="Content Placeholder 3" descr="11-10-09-collins-xmt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505200"/>
            <a:ext cx="4412913" cy="3144202"/>
          </a:xfrm>
          <a:ln>
            <a:solidFill>
              <a:schemeClr val="accent1"/>
            </a:solidFill>
          </a:ln>
        </p:spPr>
      </p:pic>
      <p:pic>
        <p:nvPicPr>
          <p:cNvPr id="5" name="Picture 4" descr="11-10-09-succe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505200"/>
            <a:ext cx="4216400" cy="31622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12-21-09-bc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254127"/>
            <a:ext cx="2325455" cy="30986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WJJY and B93.3 Transmitters</a:t>
            </a:r>
            <a:endParaRPr lang="en-US" dirty="0"/>
          </a:p>
        </p:txBody>
      </p:sp>
      <p:pic>
        <p:nvPicPr>
          <p:cNvPr id="4" name="Content Placeholder 3" descr="WJJY transmitt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1326642"/>
            <a:ext cx="6248400" cy="5394453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4343400" cy="2286000"/>
          </a:xfrm>
        </p:spPr>
        <p:txBody>
          <a:bodyPr>
            <a:normAutofit/>
          </a:bodyPr>
          <a:lstStyle/>
          <a:p>
            <a:r>
              <a:rPr lang="en-US" dirty="0" smtClean="0"/>
              <a:t>IDS Building </a:t>
            </a:r>
            <a:br>
              <a:rPr lang="en-US" dirty="0" smtClean="0"/>
            </a:br>
            <a:r>
              <a:rPr lang="en-US" dirty="0" smtClean="0"/>
              <a:t>Minneapolis</a:t>
            </a:r>
            <a:endParaRPr lang="en-US" dirty="0"/>
          </a:p>
        </p:txBody>
      </p:sp>
      <p:pic>
        <p:nvPicPr>
          <p:cNvPr id="4" name="Content Placeholder 3" descr="IDS-Mar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43400" y="4038600"/>
            <a:ext cx="4495800" cy="2610842"/>
          </a:xfrm>
        </p:spPr>
      </p:pic>
      <p:pic>
        <p:nvPicPr>
          <p:cNvPr id="5" name="Picture 4" descr="IDS-measu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304800"/>
            <a:ext cx="3893602" cy="3548856"/>
          </a:xfrm>
          <a:prstGeom prst="rect">
            <a:avLst/>
          </a:prstGeom>
        </p:spPr>
      </p:pic>
      <p:pic>
        <p:nvPicPr>
          <p:cNvPr id="6" name="Picture 5" descr="IDS-over-ed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3124200"/>
            <a:ext cx="4038600" cy="3554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248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WKKQ-AM, Hibbing, MN.  10 KW, 5 Tower</a:t>
            </a:r>
          </a:p>
          <a:p>
            <a:r>
              <a:rPr lang="en-US" dirty="0" smtClean="0"/>
              <a:t>WTBX-FM, Hibbing, MN. 100 KW</a:t>
            </a:r>
          </a:p>
          <a:p>
            <a:r>
              <a:rPr lang="en-US" dirty="0" smtClean="0"/>
              <a:t>KJJK-AM, Fergus Falls, MN.  1 KW, 2 tower</a:t>
            </a:r>
          </a:p>
          <a:p>
            <a:r>
              <a:rPr lang="en-US" dirty="0" smtClean="0"/>
              <a:t>WDCQ-AM, Ft Meyers, FL. 10 KW, 3 tower</a:t>
            </a:r>
          </a:p>
          <a:p>
            <a:r>
              <a:rPr lang="en-US" dirty="0" smtClean="0"/>
              <a:t>KPUP-AM, Monterey, CA. 10 KW, 3 tower</a:t>
            </a:r>
          </a:p>
          <a:p>
            <a:r>
              <a:rPr lang="en-US" dirty="0" smtClean="0"/>
              <a:t>KULO-FM, Alexandria, MN.  25 KW</a:t>
            </a:r>
          </a:p>
          <a:p>
            <a:r>
              <a:rPr lang="en-US" dirty="0" smtClean="0"/>
              <a:t>KBLB-FM, Nisswa/Brainerd, MN.  100 KW</a:t>
            </a:r>
          </a:p>
          <a:p>
            <a:r>
              <a:rPr lang="en-US" dirty="0" smtClean="0"/>
              <a:t>KKCQ-FM, Fosston, MN. 50 KW</a:t>
            </a:r>
          </a:p>
          <a:p>
            <a:r>
              <a:rPr lang="en-US" dirty="0" smtClean="0"/>
              <a:t>KKEQ-FM, Bagley/Fosston, MN.  25 KW</a:t>
            </a:r>
          </a:p>
          <a:p>
            <a:r>
              <a:rPr lang="en-US" dirty="0" smtClean="0"/>
              <a:t>KKZY-FM, Bemidji, MN.  100 KW</a:t>
            </a:r>
          </a:p>
          <a:p>
            <a:r>
              <a:rPr lang="en-US" dirty="0" smtClean="0"/>
              <a:t>KBHP, Bemidji, MN.  100 KW</a:t>
            </a:r>
          </a:p>
          <a:p>
            <a:r>
              <a:rPr lang="en-US" dirty="0" smtClean="0"/>
              <a:t>KBUN-FM, </a:t>
            </a:r>
            <a:r>
              <a:rPr lang="en-US" dirty="0" err="1" smtClean="0"/>
              <a:t>Blackduck</a:t>
            </a:r>
            <a:r>
              <a:rPr lang="en-US" dirty="0" smtClean="0"/>
              <a:t>/Bemidji, MN.  8.5 KW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88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Hubbard Radio Brainerd WJJY/KBLB/KUAL/KLIZ/KVBR</a:t>
            </a:r>
            <a:endParaRPr lang="en-US" b="1" dirty="0"/>
          </a:p>
        </p:txBody>
      </p:sp>
      <p:pic>
        <p:nvPicPr>
          <p:cNvPr id="6" name="Content Placeholder 5" descr="Hubbard-Brainerd-0306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304800"/>
            <a:ext cx="7772400" cy="53116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WEBC Superior, WI</a:t>
            </a:r>
            <a:br>
              <a:rPr lang="en-US" dirty="0" smtClean="0"/>
            </a:br>
            <a:r>
              <a:rPr lang="en-US" dirty="0" smtClean="0"/>
              <a:t>50 Watt Transmitter in 1926 </a:t>
            </a:r>
            <a:endParaRPr lang="en-US" dirty="0"/>
          </a:p>
        </p:txBody>
      </p:sp>
      <p:pic>
        <p:nvPicPr>
          <p:cNvPr id="4" name="Content Placeholder 3" descr="original-WEBC-xmt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304800"/>
            <a:ext cx="5410200" cy="4996241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600"/>
            <a:ext cx="82296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Ken and Tess on WJJY Radio</a:t>
            </a:r>
            <a:endParaRPr lang="en-US" b="1" dirty="0"/>
          </a:p>
        </p:txBody>
      </p:sp>
      <p:pic>
        <p:nvPicPr>
          <p:cNvPr id="5" name="Content Placeholder 4" descr="Hubbard-Brainerd-3-0306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52400"/>
            <a:ext cx="7924800" cy="57721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88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Engineering Room at Hubbard</a:t>
            </a:r>
            <a:endParaRPr lang="en-US" b="1" dirty="0"/>
          </a:p>
        </p:txBody>
      </p:sp>
      <p:pic>
        <p:nvPicPr>
          <p:cNvPr id="8" name="Content Placeholder 7" descr="wjjy-engineering-0319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304800"/>
            <a:ext cx="7772400" cy="5532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629400"/>
            <a:ext cx="8229600" cy="152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Residence &amp; Office on Gilbert Lake</a:t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14" name="Content Placeholder 13" descr="office-0208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381000"/>
            <a:ext cx="8229600" cy="564792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867400"/>
            <a:ext cx="8229600" cy="762000"/>
          </a:xfrm>
        </p:spPr>
        <p:txBody>
          <a:bodyPr>
            <a:normAutofit/>
          </a:bodyPr>
          <a:lstStyle/>
          <a:p>
            <a:r>
              <a:rPr lang="en-US" b="1" dirty="0" smtClean="0"/>
              <a:t>M.W. Persons Office</a:t>
            </a:r>
            <a:endParaRPr lang="en-US" b="1" dirty="0"/>
          </a:p>
        </p:txBody>
      </p:sp>
      <p:pic>
        <p:nvPicPr>
          <p:cNvPr id="11" name="Content Placeholder 10" descr="office-040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8157679" cy="5562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562600"/>
            <a:ext cx="8229600" cy="914400"/>
          </a:xfrm>
        </p:spPr>
        <p:txBody>
          <a:bodyPr>
            <a:normAutofit/>
          </a:bodyPr>
          <a:lstStyle/>
          <a:p>
            <a:r>
              <a:rPr lang="en-US" b="1" dirty="0" smtClean="0"/>
              <a:t>M.W. Persons Service Shop</a:t>
            </a:r>
            <a:endParaRPr lang="en-US" b="1" dirty="0"/>
          </a:p>
        </p:txBody>
      </p:sp>
      <p:pic>
        <p:nvPicPr>
          <p:cNvPr id="7" name="Content Placeholder 6" descr="shop-1-0311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749" y="457200"/>
            <a:ext cx="8619971" cy="4800600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67400"/>
            <a:ext cx="8229600" cy="914400"/>
          </a:xfrm>
        </p:spPr>
        <p:txBody>
          <a:bodyPr>
            <a:normAutofit/>
          </a:bodyPr>
          <a:lstStyle/>
          <a:p>
            <a:r>
              <a:rPr lang="en-US" b="1" dirty="0" smtClean="0"/>
              <a:t>M.W. Persons Service Shop</a:t>
            </a:r>
            <a:endParaRPr lang="en-US" b="1" dirty="0"/>
          </a:p>
        </p:txBody>
      </p:sp>
      <p:pic>
        <p:nvPicPr>
          <p:cNvPr id="8" name="Content Placeholder 7" descr="service-bench-07-09-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04799"/>
            <a:ext cx="8153400" cy="55874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371600"/>
          </a:xfrm>
        </p:spPr>
        <p:txBody>
          <a:bodyPr>
            <a:normAutofit/>
          </a:bodyPr>
          <a:lstStyle/>
          <a:p>
            <a:r>
              <a:rPr lang="en-US" b="1" dirty="0" smtClean="0"/>
              <a:t>We shop local and buy American</a:t>
            </a:r>
            <a:endParaRPr lang="en-US" b="1" dirty="0"/>
          </a:p>
        </p:txBody>
      </p:sp>
      <p:pic>
        <p:nvPicPr>
          <p:cNvPr id="6" name="Content Placeholder 5" descr="lodg-car-1202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381000"/>
            <a:ext cx="8305800" cy="51346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SBE Award Ceremony in Boston, MA,</a:t>
            </a:r>
            <a:br>
              <a:rPr lang="en-US" b="1" dirty="0" smtClean="0"/>
            </a:br>
            <a:r>
              <a:rPr lang="en-US" b="1" dirty="0" smtClean="0"/>
              <a:t>October 3, 2018.</a:t>
            </a:r>
            <a:endParaRPr lang="en-US" b="1" dirty="0"/>
          </a:p>
        </p:txBody>
      </p:sp>
      <p:pic>
        <p:nvPicPr>
          <p:cNvPr id="5" name="Content Placeholder 4" descr="10-03-18-paula-mark-sb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482579"/>
            <a:ext cx="8534400" cy="4742134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3657600"/>
            <a:ext cx="8763000" cy="3048000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Where Have All The Broadcasters Gone?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Available free as an audio book, </a:t>
            </a:r>
            <a:br>
              <a:rPr lang="en-US" sz="4000" dirty="0" smtClean="0"/>
            </a:br>
            <a:r>
              <a:rPr lang="en-US" sz="4000" dirty="0" smtClean="0"/>
              <a:t>narrated by Kirk Harnack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>
                <a:hlinkClick r:id="rId2"/>
              </a:rPr>
              <a:t>http://mwpersons.com/old-radio/books/index.html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kirk-harnack-0108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152400"/>
            <a:ext cx="5481053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12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The WEBC Orchestra 1935</a:t>
            </a:r>
            <a:endParaRPr lang="en-US" dirty="0"/>
          </a:p>
        </p:txBody>
      </p:sp>
      <p:pic>
        <p:nvPicPr>
          <p:cNvPr id="4" name="Content Placeholder 3" descr="1935-webc-ba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308864"/>
            <a:ext cx="6629400" cy="52328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WEBC Control Room in 1935</a:t>
            </a:r>
            <a:endParaRPr lang="en-US" dirty="0"/>
          </a:p>
        </p:txBody>
      </p:sp>
      <p:pic>
        <p:nvPicPr>
          <p:cNvPr id="4" name="Content Placeholder 3" descr="1935-webc-contro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457200"/>
            <a:ext cx="6781800" cy="52988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8800"/>
            <a:ext cx="8229600" cy="9906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 descr="1935-webc-announcer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304800"/>
            <a:ext cx="8077200" cy="63540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912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The WEBC Transmitter in 1935</a:t>
            </a:r>
            <a:endParaRPr lang="en-US" dirty="0"/>
          </a:p>
        </p:txBody>
      </p:sp>
      <p:pic>
        <p:nvPicPr>
          <p:cNvPr id="6" name="Content Placeholder 5" descr="1935-webc-transmitter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381000"/>
            <a:ext cx="6858000" cy="54589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88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The WEBC Transmitter 1935</a:t>
            </a:r>
            <a:endParaRPr lang="en-US" dirty="0"/>
          </a:p>
        </p:txBody>
      </p:sp>
      <p:pic>
        <p:nvPicPr>
          <p:cNvPr id="4" name="Content Placeholder 3" descr="1935-webc-transmitter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260299"/>
            <a:ext cx="6887250" cy="54547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3880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Field Intensity Measuring in 1937</a:t>
            </a:r>
            <a:endParaRPr lang="en-US" dirty="0"/>
          </a:p>
        </p:txBody>
      </p:sp>
      <p:pic>
        <p:nvPicPr>
          <p:cNvPr id="6" name="Content Placeholder 5" descr="FI-Measurements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9200" y="304800"/>
            <a:ext cx="6705600" cy="5293895"/>
          </a:xfr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22942</TotalTime>
  <Words>389</Words>
  <Application>Microsoft Office PowerPoint</Application>
  <PresentationFormat>On-screen Show (4:3)</PresentationFormat>
  <Paragraphs>56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A Family History of Broadcasting  in Minnesota and Wisconsin</vt:lpstr>
      <vt:lpstr>An autobiography by Charles B. "Charlie" Persons(89)  1909 to 1998</vt:lpstr>
      <vt:lpstr>WEBC Superior, WI 50 Watt Transmitter in 1926 </vt:lpstr>
      <vt:lpstr>The WEBC Orchestra 1935</vt:lpstr>
      <vt:lpstr>The WEBC Control Room in 1935</vt:lpstr>
      <vt:lpstr>Slide 6</vt:lpstr>
      <vt:lpstr>The WEBC Transmitter in 1935</vt:lpstr>
      <vt:lpstr>The WEBC Transmitter 1935</vt:lpstr>
      <vt:lpstr>Field Intensity Measuring in 1937</vt:lpstr>
      <vt:lpstr>The WMFG, Hibbing, MN Androy Hotel in 1938</vt:lpstr>
      <vt:lpstr>The WEBC Transmitter, late 1940s</vt:lpstr>
      <vt:lpstr>Slide 12</vt:lpstr>
      <vt:lpstr>WELY in Ely, MN, 1000 W, 1450 KHz Built in 1954, this photo is from 1990s</vt:lpstr>
      <vt:lpstr>Slide 14</vt:lpstr>
      <vt:lpstr>U.S. Army, Ft. Monmouth, NJ</vt:lpstr>
      <vt:lpstr>U.S. Army Sergeant Vietnam 1968-69</vt:lpstr>
      <vt:lpstr>4th and Laurel Streets</vt:lpstr>
      <vt:lpstr>KVBR in Brainerd, MN.  1970s 1000 watts on 1340 KHz </vt:lpstr>
      <vt:lpstr>Charlie Persons “The Flying Broadcaster”in the 1970s  161.64 MHz</vt:lpstr>
      <vt:lpstr>1992 photo at KVBR Radio in Brainerd, MN June Persons (97) 1916 to 2013  Charlie Persons (89) 1909 to 1998</vt:lpstr>
      <vt:lpstr>Broadcast engineers  don’t climb towers!</vt:lpstr>
      <vt:lpstr>Antenna coupling network, KLOH-AM, Pipestone, MN.  9 KW day/430 W night.</vt:lpstr>
      <vt:lpstr>GMC all-wheel drive van, not a pickup!</vt:lpstr>
      <vt:lpstr>$75,000 in tools and parts</vt:lpstr>
      <vt:lpstr>So many transmitters, so little time.</vt:lpstr>
      <vt:lpstr>WJJY and B93.3 Transmitters</vt:lpstr>
      <vt:lpstr>IDS Building  Minneapolis</vt:lpstr>
      <vt:lpstr>Slide 28</vt:lpstr>
      <vt:lpstr>Hubbard Radio Brainerd WJJY/KBLB/KUAL/KLIZ/KVBR</vt:lpstr>
      <vt:lpstr>Ken and Tess on WJJY Radio</vt:lpstr>
      <vt:lpstr>Engineering Room at Hubbard</vt:lpstr>
      <vt:lpstr>Residence &amp; Office on Gilbert Lake </vt:lpstr>
      <vt:lpstr>M.W. Persons Office</vt:lpstr>
      <vt:lpstr>M.W. Persons Service Shop</vt:lpstr>
      <vt:lpstr>M.W. Persons Service Shop</vt:lpstr>
      <vt:lpstr>We shop local and buy American</vt:lpstr>
      <vt:lpstr>SBE Award Ceremony in Boston, MA, October 3, 2018.</vt:lpstr>
      <vt:lpstr>Where Have All The Broadcasters Gone? Available free as an audio book,  narrated by Kirk Harnack  http://mwpersons.com/old-radio/books/index.html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</dc:creator>
  <cp:lastModifiedBy>mark</cp:lastModifiedBy>
  <cp:revision>141</cp:revision>
  <dcterms:created xsi:type="dcterms:W3CDTF">2017-09-25T00:44:22Z</dcterms:created>
  <dcterms:modified xsi:type="dcterms:W3CDTF">2019-04-06T02:32:12Z</dcterms:modified>
</cp:coreProperties>
</file>